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ibre Baskerville"/>
      <p:regular r:id="rId15"/>
    </p:embeddedFon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53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International Report on AI in Fraud Detection and AML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51898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report examines the role of Artificial Intelligence (AI), particularly Generative AI, in fraud detection and Anti-Money Laundering (AML) across the global financial industry. It explores challenges, AI-driven solutions, regulatory landscapes, and future trends in combating financial crime using AI technologies. Additionally, it reviews international case studies to highlight successful implementations and technological innovations.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56427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571893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547366"/>
            <a:ext cx="262485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ishita bahamnia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254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Growing Importance of AI in Combating Financial Crime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67075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Sophistication of Financial Crimes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02549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increasing sophistication of financial crimes, including fraud, money laundering, and terrorist financing, undermines financial systems, regulatory bodies, and public trust.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67075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Limitations of Traditional Methods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02549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Traditional methods of fraud detection and AML have limitations. AI offers transformative capabilities to combat these issues by automating detection, reducing human error, and increasing scalability.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670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 Techniques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48219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techniques such as machine learning, anomaly detection, and natural language processing (NLP) provide deeper insights and faster detection.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81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280" y="3282315"/>
            <a:ext cx="13197840" cy="1278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Generative AI Techniques for Enhanced Fraud Detection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6280" y="5098375"/>
            <a:ext cx="460415" cy="46041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2956" y="5136713"/>
            <a:ext cx="306943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81244" y="5098375"/>
            <a:ext cx="3471029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Synthetic Data Generation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81244" y="5540931"/>
            <a:ext cx="3597950" cy="1964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Generative AI involves creating new, synthetic data or patterns based on existing information. It can simulate financial crime scenarios and generate realistic examples of fraudulent activity.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183743" y="5098375"/>
            <a:ext cx="460415" cy="46041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260419" y="5136713"/>
            <a:ext cx="306943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848707" y="5098375"/>
            <a:ext cx="3597950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Simulating Fraudulent Scenarios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848707" y="5860733"/>
            <a:ext cx="3597950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Generative models can be used to create diverse fraudulent transaction scenarios that improve the robustness of detection systems.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651206" y="5098375"/>
            <a:ext cx="460415" cy="46041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27883" y="5136713"/>
            <a:ext cx="306943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0316170" y="5098375"/>
            <a:ext cx="25581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Anomaly Detection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316170" y="5540931"/>
            <a:ext cx="3597950" cy="1637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models can generate "normal" financial transaction patterns, and any deviation from these norms is flagged as potential fraud or money laundering.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195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05" y="3319582"/>
            <a:ext cx="13107591" cy="1359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Global Applications of AI in Fraud Detection and AML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05" y="5005507"/>
            <a:ext cx="543878" cy="5438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1405" y="5766911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North America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1405" y="6237327"/>
            <a:ext cx="4151709" cy="1392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JPMorgan Chase's use of AI and machine learning to detect fraudulent transactions. Regulations: USA PATRIOT Act, FATCA, and AML guidelines.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345" y="5005507"/>
            <a:ext cx="543878" cy="5438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39345" y="5766911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Europe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239345" y="6237327"/>
            <a:ext cx="4151709" cy="1392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HSBC's adoption of AI for cross-border AML compliance and real-time fraud detection. Regulations: EU's 5AMLD and GDPR.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286" y="5005507"/>
            <a:ext cx="543878" cy="5438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286" y="5766911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Asia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7286" y="6237327"/>
            <a:ext cx="4151709" cy="1392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Alibaba's use of AI and blockchain for AML and fraud detection in China. Challenges: Diverse AML regulations across Asia.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039" y="702588"/>
            <a:ext cx="7761923" cy="1850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Regulatory Frameworks and Compliance in AI-Driven AML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39" y="2849642"/>
            <a:ext cx="987266" cy="17697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4413" y="3047048"/>
            <a:ext cx="4039433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International Regulatory Bodies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74413" y="3474006"/>
            <a:ext cx="6478548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Overview of FATF, EU Anti-Money Laundering Directives, and national regulatory bodies. These regulations influence the development and deployment of AI models.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39" y="4619387"/>
            <a:ext cx="987266" cy="14537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74413" y="4816793"/>
            <a:ext cx="3253740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Privacy and Security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74413" y="5243751"/>
            <a:ext cx="6478548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privacy laws like GDPR, CCPA impact AI-driven fraud detection systems. Ensuring AI systems comply with data protection regulations.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39" y="6073140"/>
            <a:ext cx="987266" cy="14537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74413" y="6270546"/>
            <a:ext cx="3307556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 in Compliance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74413" y="6697504"/>
            <a:ext cx="6478548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Regulatory challenges of cross-border data flow. Balancing innovation with compliance through regulatory sandboxes.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 and Ethical Considerations in AI for AML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79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Quality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785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Difficulty in accessing high-quality labeled datasets for training AI models. Solutions: Leveraging synthetic data.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56342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034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Bias and Fairness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524845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Ensuring AI models are free from bias regarding socio-economic status, ethnicity, or geography.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61235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97741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importance of explainable AI (XAI) to provide clear reasoning behind flagged transactions.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633853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829" y="573524"/>
            <a:ext cx="131747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Trends in AI for Fraud Detection and AML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7829" y="2289096"/>
            <a:ext cx="2195751" cy="1198007"/>
          </a:xfrm>
          <a:prstGeom prst="roundRect">
            <a:avLst>
              <a:gd name="adj" fmla="val 729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679496" y="2705338"/>
            <a:ext cx="292418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3131463" y="249697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Next-Gen Models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3131463" y="2946440"/>
            <a:ext cx="8519279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Evolution of generative AI techniques for creating highly realistic fraud detection models.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027521" y="3477578"/>
            <a:ext cx="10771108" cy="11430"/>
          </a:xfrm>
          <a:prstGeom prst="roundRect">
            <a:avLst>
              <a:gd name="adj" fmla="val 764149"/>
            </a:avLst>
          </a:prstGeom>
          <a:solidFill>
            <a:srgbClr val="DDD3BA"/>
          </a:solidFill>
          <a:ln/>
        </p:spPr>
      </p:sp>
      <p:sp>
        <p:nvSpPr>
          <p:cNvPr id="8" name="Shape 6"/>
          <p:cNvSpPr/>
          <p:nvPr/>
        </p:nvSpPr>
        <p:spPr>
          <a:xfrm>
            <a:off x="727829" y="3591044"/>
            <a:ext cx="4391501" cy="1530787"/>
          </a:xfrm>
          <a:prstGeom prst="roundRect">
            <a:avLst>
              <a:gd name="adj" fmla="val 57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777371" y="4173617"/>
            <a:ext cx="292418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327213" y="3798927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 &amp; Blockchain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327213" y="4248388"/>
            <a:ext cx="8367474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synergy between AI and blockchain to ensure data immutability and enhance transparency.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223272" y="5112306"/>
            <a:ext cx="8575358" cy="11430"/>
          </a:xfrm>
          <a:prstGeom prst="roundRect">
            <a:avLst>
              <a:gd name="adj" fmla="val 764149"/>
            </a:avLst>
          </a:prstGeom>
          <a:solidFill>
            <a:srgbClr val="DDD3BA"/>
          </a:solidFill>
          <a:ln/>
        </p:spPr>
      </p:sp>
      <p:sp>
        <p:nvSpPr>
          <p:cNvPr id="13" name="Shape 11"/>
          <p:cNvSpPr/>
          <p:nvPr/>
        </p:nvSpPr>
        <p:spPr>
          <a:xfrm>
            <a:off x="727829" y="5225772"/>
            <a:ext cx="6587371" cy="1530787"/>
          </a:xfrm>
          <a:prstGeom prst="roundRect">
            <a:avLst>
              <a:gd name="adj" fmla="val 57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75246" y="5808345"/>
            <a:ext cx="292418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7523083" y="5433655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Collaborative AI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7523083" y="5883116"/>
            <a:ext cx="6171605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Collaborative AI models that can share fraud detection insights across borders.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27829" y="6990398"/>
            <a:ext cx="13174742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Future developments in real-time fraud prevention, using AI systems that automatically flag and block suspicious transactions before they occur.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0660" y="753428"/>
            <a:ext cx="7655481" cy="1328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and Recommendations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30660" y="2401372"/>
            <a:ext cx="3721418" cy="2941320"/>
          </a:xfrm>
          <a:prstGeom prst="roundRect">
            <a:avLst>
              <a:gd name="adj" fmla="val 303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0925" y="2621637"/>
            <a:ext cx="2976205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Summary of Findings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50925" y="3081457"/>
            <a:ext cx="3280886" cy="2040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AI-driven fraud detection and AML systems are reshaping how financial institutions tackle financial crimes, providing more effective, scalable, and real-time solutions.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4723" y="2401372"/>
            <a:ext cx="3721418" cy="2941320"/>
          </a:xfrm>
          <a:prstGeom prst="roundRect">
            <a:avLst>
              <a:gd name="adj" fmla="val 303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84988" y="2621637"/>
            <a:ext cx="3280886" cy="664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Recommendations for Institutions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84988" y="3413760"/>
            <a:ext cx="3280886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Financial institutions should invest in developing AI models that are transparent, explainable, and compliant with international standards.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0660" y="5555337"/>
            <a:ext cx="7655481" cy="1920835"/>
          </a:xfrm>
          <a:prstGeom prst="roundRect">
            <a:avLst>
              <a:gd name="adj" fmla="val 465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50925" y="5775603"/>
            <a:ext cx="4581763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Recommendations for Regulators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50925" y="6235422"/>
            <a:ext cx="7214949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Regulators should adapt frameworks to allow the responsible use of AI in combating financial crimes while balancing innovation with data protection and privacy.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2025-03-08T07:17:03Z</dcterms:created>
  <dcterms:modified xsi:type="dcterms:W3CDTF">2025-03-08T07:17:03Z</dcterms:modified>
</cp:coreProperties>
</file>